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71" r:id="rId15"/>
    <p:sldId id="267" r:id="rId16"/>
    <p:sldId id="272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C63-49A2-97F0-D35D79A19C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C04-4D3A-A873-AC5B0F2FF92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63-49A2-97F0-D35D79A19C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6207EAB-7769-4E8A-8589-4DEFE13F227F}" type="VALUE">
                      <a:rPr lang="en-US" sz="18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C63-49A2-97F0-D35D79A19C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20AAB49-3B38-4F76-8DB6-A1FF06D8669A}" type="VALUE">
                      <a:rPr lang="en-US" sz="2000" b="1">
                        <a:solidFill>
                          <a:schemeClr val="tx2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04-4D3A-A873-AC5B0F2FF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925</c:v>
                </c:pt>
                <c:pt idx="1">
                  <c:v>560</c:v>
                </c:pt>
                <c:pt idx="2">
                  <c:v>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3-49A2-97F0-D35D79A19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0691808"/>
        <c:axId val="1498526224"/>
        <c:axId val="0"/>
      </c:bar3DChart>
      <c:catAx>
        <c:axId val="165069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526224"/>
        <c:crosses val="autoZero"/>
        <c:auto val="1"/>
        <c:lblAlgn val="ctr"/>
        <c:lblOffset val="100"/>
        <c:noMultiLvlLbl val="0"/>
      </c:catAx>
      <c:valAx>
        <c:axId val="149852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69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WHITE NON-HISPANIC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WHIT 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5E-41F2-B9FD-122BBB17A6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5E-41F2-B9FD-122BBB17A6B8}"/>
              </c:ext>
            </c:extLst>
          </c:dPt>
          <c:dLbls>
            <c:dLbl>
              <c:idx val="0"/>
              <c:layout>
                <c:manualLayout>
                  <c:x val="8.2883334805879644E-2"/>
                  <c:y val="-2.755974899479053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5E-41F2-B9FD-122BBB17A6B8}"/>
                </c:ext>
              </c:extLst>
            </c:dLbl>
            <c:dLbl>
              <c:idx val="1"/>
              <c:layout>
                <c:manualLayout>
                  <c:x val="-3.3133745181285951E-2"/>
                  <c:y val="-0.3643944765738034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5E-41F2-B9FD-122BBB17A6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LPR HIT</c:v>
                </c:pt>
                <c:pt idx="1">
                  <c:v>NO LPR HIT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F-4CE8-8611-423D166B6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Black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E7B-48BE-8A90-AA8670BC8E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7B-48BE-8A90-AA8670BC8E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LPR HIT</c:v>
                </c:pt>
                <c:pt idx="1">
                  <c:v>NO LPR HIT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4-4E86-A585-1B90B7D72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FAC-43BB-B6AF-A53E51C5C4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FAC-43BB-B6AF-A53E51C5C4CD}"/>
              </c:ext>
            </c:extLst>
          </c:dPt>
          <c:dLbls>
            <c:dLbl>
              <c:idx val="1"/>
              <c:layout>
                <c:manualLayout>
                  <c:x val="3.364355681847378E-2"/>
                  <c:y val="-0.343079554872076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AC-43BB-B6AF-A53E51C5C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LPR HIT</c:v>
                </c:pt>
                <c:pt idx="1">
                  <c:v>NO LPR HIT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C-47C8-AE47-E18A513B7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80-4F5B-8D12-05272392A4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80-4F5B-8D12-05272392A4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796</c:v>
                </c:pt>
                <c:pt idx="1">
                  <c:v>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C-466A-9AB7-F929A9B5A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SPEED</a:t>
            </a:r>
            <a:r>
              <a:rPr lang="en-US" baseline="0" dirty="0"/>
              <a:t> RELATED</a:t>
            </a:r>
            <a:endParaRPr lang="en-US" dirty="0"/>
          </a:p>
        </c:rich>
      </c:tx>
      <c:layout>
        <c:manualLayout>
          <c:xMode val="edge"/>
          <c:yMode val="edge"/>
          <c:x val="0.25985215551221047"/>
          <c:y val="1.8750002306840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8E-422D-B27A-9864F133AB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8E-422D-B27A-9864F133AB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Speed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654</c:v>
                </c:pt>
                <c:pt idx="1">
                  <c:v>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0-4BFF-8764-25DA51DF6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TICKETS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BB9-4AB6-924C-82310950D5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BB9-4AB6-924C-82310950D5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DARKNESS</c:v>
                </c:pt>
                <c:pt idx="1">
                  <c:v>DAYLIGHT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334</c:v>
                </c:pt>
                <c:pt idx="1">
                  <c:v>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1-4332-8679-45D9DB8C0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TICKETS/WARNINGS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C32-4FF1-B4AE-7899B5EAF6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C32-4FF1-B4AE-7899B5EAF6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TICKET</c:v>
                </c:pt>
                <c:pt idx="1">
                  <c:v>WARNING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596</c:v>
                </c:pt>
                <c:pt idx="1">
                  <c:v>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4-4085-A7F0-6299BDEDB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Non-Hispanic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3.9743589743589741E-2"/>
                  <c:y val="-0.15040650406504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F-4FFD-90DD-140622795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Unknown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751</c:v>
                </c:pt>
                <c:pt idx="1">
                  <c:v>157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0-4E52-A8FF-0B2201454B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6.7948717948717943E-2"/>
                  <c:y val="-8.536585365853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EF-4FFD-90DD-14062279543F}"/>
                </c:ext>
              </c:extLst>
            </c:dLbl>
            <c:dLbl>
              <c:idx val="2"/>
              <c:layout>
                <c:manualLayout>
                  <c:x val="6.5384615384615388E-2"/>
                  <c:y val="-0.13821138211382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EF-4FFD-90DD-140622795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Unknown</c:v>
                </c:pt>
                <c:pt idx="3">
                  <c:v>Asian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316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20-4E52-A8FF-0B2201454B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9230769230769235E-2"/>
                  <c:y val="-5.691056910569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F-4FFD-90DD-14062279543F}"/>
                </c:ext>
              </c:extLst>
            </c:dLbl>
            <c:dLbl>
              <c:idx val="1"/>
              <c:layout>
                <c:manualLayout>
                  <c:x val="8.0769230769230774E-2"/>
                  <c:y val="-6.0975609756097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F-4FFD-90DD-14062279543F}"/>
                </c:ext>
              </c:extLst>
            </c:dLbl>
            <c:dLbl>
              <c:idx val="2"/>
              <c:layout>
                <c:manualLayout>
                  <c:x val="-3.8461538461538464E-2"/>
                  <c:y val="-0.15040650406504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F-4FFD-90DD-140622795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Unknown</c:v>
                </c:pt>
                <c:pt idx="3">
                  <c:v>Asian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21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20-4E52-A8FF-0B2201454B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6153846153846159E-2"/>
                  <c:y val="-4.471544715447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F-4FFD-90DD-14062279543F}"/>
                </c:ext>
              </c:extLst>
            </c:dLbl>
            <c:dLbl>
              <c:idx val="3"/>
              <c:layout>
                <c:manualLayout>
                  <c:x val="-3.333333333333343E-2"/>
                  <c:y val="-0.15447154471544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F-4FFD-90DD-140622795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Unknown</c:v>
                </c:pt>
                <c:pt idx="3">
                  <c:v>Asian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20-4E52-A8FF-0B2201454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0595344"/>
        <c:axId val="1973785152"/>
        <c:axId val="0"/>
      </c:bar3DChart>
      <c:catAx>
        <c:axId val="173059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785152"/>
        <c:crosses val="autoZero"/>
        <c:auto val="1"/>
        <c:lblAlgn val="ctr"/>
        <c:lblOffset val="100"/>
        <c:noMultiLvlLbl val="0"/>
      </c:catAx>
      <c:valAx>
        <c:axId val="19737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59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White</a:t>
            </a:r>
          </a:p>
        </c:rich>
      </c:tx>
      <c:layout>
        <c:manualLayout>
          <c:xMode val="edge"/>
          <c:yMode val="edge"/>
          <c:x val="0.46273389864728448"/>
          <c:y val="2.4390243902439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Ticket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50800" dir="1200000" algn="ctr" rotWithShape="0">
                <a:srgbClr val="000000">
                  <a:alpha val="43137"/>
                </a:srgbClr>
              </a:outerShdw>
            </a:effectLst>
            <a:sp3d/>
          </c:spPr>
          <c:invertIfNegative val="0"/>
          <c:dLbls>
            <c:dLbl>
              <c:idx val="2"/>
              <c:layout>
                <c:manualLayout>
                  <c:x val="7.3076923076923081E-2"/>
                  <c:y val="-4.0650406504065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39-4A79-9ECE-3A779DDF80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Non-Hispanic</c:v>
                </c:pt>
                <c:pt idx="1">
                  <c:v>Hispanic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343</c:v>
                </c:pt>
                <c:pt idx="1">
                  <c:v>166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8-41B0-860F-F8FA238CF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6.4102564102564014E-2"/>
                  <c:y val="-4.8780487804877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F8-41B0-860F-F8FA238CF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Non-Hispanic</c:v>
                </c:pt>
                <c:pt idx="1">
                  <c:v>Hispanic</c:v>
                </c:pt>
                <c:pt idx="2">
                  <c:v>Unknown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429</c:v>
                </c:pt>
                <c:pt idx="1">
                  <c:v>150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8-41B0-860F-F8FA238CF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5382560"/>
        <c:axId val="1973778912"/>
        <c:axId val="0"/>
      </c:bar3DChart>
      <c:catAx>
        <c:axId val="209538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778912"/>
        <c:crosses val="autoZero"/>
        <c:auto val="1"/>
        <c:lblAlgn val="ctr"/>
        <c:lblOffset val="100"/>
        <c:noMultiLvlLbl val="0"/>
      </c:catAx>
      <c:valAx>
        <c:axId val="197377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38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Black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Tickets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3.5897435897435805E-2"/>
                  <c:y val="8.94308943089429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55-4BFD-AB7D-1DD1550A1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Non-Hispanic</c:v>
                </c:pt>
                <c:pt idx="1">
                  <c:v>Hispanic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E-4039-BD32-EF5E800AE8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Warnings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6.41025641025641E-3"/>
                  <c:y val="-3.252032520325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55-4BFD-AB7D-1DD1550A1393}"/>
                </c:ext>
              </c:extLst>
            </c:dLbl>
            <c:dLbl>
              <c:idx val="2"/>
              <c:layout>
                <c:manualLayout>
                  <c:x val="1.0256410256410256E-2"/>
                  <c:y val="-3.252032520325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55-4BFD-AB7D-1DD1550A1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Non-Hispanic</c:v>
                </c:pt>
                <c:pt idx="1">
                  <c:v>Hispanic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97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E-4039-BD32-EF5E800AE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5389760"/>
        <c:axId val="1973791808"/>
        <c:axId val="0"/>
      </c:bar3DChart>
      <c:catAx>
        <c:axId val="209538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791808"/>
        <c:crosses val="autoZero"/>
        <c:auto val="1"/>
        <c:lblAlgn val="ctr"/>
        <c:lblOffset val="100"/>
        <c:noMultiLvlLbl val="0"/>
      </c:catAx>
      <c:valAx>
        <c:axId val="197379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38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1"/>
                </a:solidFill>
              </a:rPr>
              <a:t>Unknown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455178679588129E-2"/>
          <c:y val="0.1746341463414634"/>
          <c:w val="0.9464422572178478"/>
          <c:h val="0.599238204980474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Tickets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Non-Hispanic</c:v>
                </c:pt>
                <c:pt idx="1">
                  <c:v>Hispanic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8-48A6-A418-5BCAD5887E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Warnings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Non-Hispanic</c:v>
                </c:pt>
                <c:pt idx="1">
                  <c:v>Hispanic</c:v>
                </c:pt>
                <c:pt idx="2">
                  <c:v>Unknown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A8-48A6-A418-5BCAD5887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5391760"/>
        <c:axId val="1973781408"/>
        <c:axId val="0"/>
      </c:bar3DChart>
      <c:catAx>
        <c:axId val="209539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781408"/>
        <c:crosses val="autoZero"/>
        <c:auto val="1"/>
        <c:lblAlgn val="ctr"/>
        <c:lblOffset val="100"/>
        <c:noMultiLvlLbl val="0"/>
      </c:catAx>
      <c:valAx>
        <c:axId val="197378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39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Asian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Tickets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Asian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5-4870-BC6E-7C1D95FAA8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Warnings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A9-42ED-AC90-093555CBEC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Asian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5-4870-BC6E-7C1D95FAA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5384160"/>
        <c:axId val="78444256"/>
        <c:axId val="0"/>
      </c:bar3DChart>
      <c:catAx>
        <c:axId val="2095384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444256"/>
        <c:crosses val="autoZero"/>
        <c:auto val="1"/>
        <c:lblAlgn val="ctr"/>
        <c:lblOffset val="100"/>
        <c:noMultiLvlLbl val="0"/>
      </c:catAx>
      <c:valAx>
        <c:axId val="7844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38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LPR</a:t>
            </a:r>
            <a:r>
              <a:rPr lang="en-US" baseline="0" dirty="0"/>
              <a:t> HITS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8221160108885265E-2"/>
                  <c:y val="-4.8907495131394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75-4329-819B-F25FA89987E6}"/>
                </c:ext>
              </c:extLst>
            </c:dLbl>
            <c:dLbl>
              <c:idx val="1"/>
              <c:layout>
                <c:manualLayout>
                  <c:x val="8.3570921133384449E-2"/>
                  <c:y val="1.4672248539418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75-4329-819B-F25FA89987E6}"/>
                </c:ext>
              </c:extLst>
            </c:dLbl>
            <c:dLbl>
              <c:idx val="2"/>
              <c:layout>
                <c:manualLayout>
                  <c:x val="7.5043276119773794E-2"/>
                  <c:y val="3.9125996105114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75-4329-819B-F25FA8998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</c:v>
                </c:pt>
                <c:pt idx="1">
                  <c:v>22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9-4355-85F4-B132126F89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NON-LPR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8.5276450136106581E-3"/>
                  <c:y val="-3.9125996105114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75-4329-819B-F25FA89987E6}"/>
                </c:ext>
              </c:extLst>
            </c:dLbl>
            <c:dLbl>
              <c:idx val="2"/>
              <c:layout>
                <c:manualLayout>
                  <c:x val="-6.4810102103441125E-2"/>
                  <c:y val="-0.2738819727358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75-4329-819B-F25FA8998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1058</c:v>
                </c:pt>
                <c:pt idx="1">
                  <c:v>140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9-4355-85F4-B132126F8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5368560"/>
        <c:axId val="78423456"/>
        <c:axId val="0"/>
      </c:bar3DChart>
      <c:catAx>
        <c:axId val="209536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23456"/>
        <c:crosses val="autoZero"/>
        <c:auto val="1"/>
        <c:lblAlgn val="ctr"/>
        <c:lblOffset val="100"/>
        <c:noMultiLvlLbl val="0"/>
      </c:catAx>
      <c:valAx>
        <c:axId val="7842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36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LPR HIT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B6-4F13-B57D-628A76C2E2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35C-4678-8484-FF6C817C9B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LPR HIT</c:v>
                </c:pt>
                <c:pt idx="1">
                  <c:v>NO LPR HIT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C-4678-8484-FF6C817C9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57F9-E0A7-4341-8627-000090287C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Croton Police traffic stop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39D1-B334-44E6-9F29-F2BC7D920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51831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28CC1-78ED-4A99-94B9-966BCC6F0ACC}"/>
              </a:ext>
            </a:extLst>
          </p:cNvPr>
          <p:cNvSpPr txBox="1"/>
          <p:nvPr/>
        </p:nvSpPr>
        <p:spPr>
          <a:xfrm>
            <a:off x="9423779" y="5498067"/>
            <a:ext cx="227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P.O M. Fielding</a:t>
            </a:r>
          </a:p>
          <a:p>
            <a:r>
              <a:rPr lang="en-US" b="1" dirty="0"/>
              <a:t>March 1</a:t>
            </a:r>
            <a:r>
              <a:rPr lang="en-US" b="1" baseline="30000" dirty="0"/>
              <a:t>st</a:t>
            </a:r>
            <a:r>
              <a:rPr lang="en-US" b="1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64444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7C4C-50DD-4032-96D3-7CF28A90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LICENSE PLATE READER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891F-E606-4B6D-8D5C-D889C117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7000"/>
            <a:ext cx="9905998" cy="1225140"/>
          </a:xfrm>
        </p:spPr>
        <p:txBody>
          <a:bodyPr/>
          <a:lstStyle/>
          <a:p>
            <a:r>
              <a:rPr lang="en-US" dirty="0"/>
              <a:t>Croton police </a:t>
            </a:r>
            <a:r>
              <a:rPr lang="en-US" dirty="0" err="1"/>
              <a:t>rmp</a:t>
            </a:r>
            <a:r>
              <a:rPr lang="en-US" dirty="0"/>
              <a:t> 30 is equipped with a mounted license plate reader system.</a:t>
            </a:r>
          </a:p>
          <a:p>
            <a:r>
              <a:rPr lang="en-US" dirty="0"/>
              <a:t>Many traffic stops/arrests are the result of license plate reader notification.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264D82B-CA62-46F9-80DF-909599AEC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616849"/>
              </p:ext>
            </p:extLst>
          </p:nvPr>
        </p:nvGraphicFramePr>
        <p:xfrm>
          <a:off x="2032000" y="3541594"/>
          <a:ext cx="7446370" cy="259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98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2421-19B8-42BA-A7AE-0203E5BE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License plate READER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E57BA-ACC9-48A1-91AF-A22A83C41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44167"/>
            <a:ext cx="9905998" cy="3124201"/>
          </a:xfrm>
        </p:spPr>
        <p:txBody>
          <a:bodyPr/>
          <a:lstStyle/>
          <a:p>
            <a:r>
              <a:rPr lang="en-US" dirty="0"/>
              <a:t>57 out of 1292 total traffic stops were the result of an </a:t>
            </a:r>
            <a:r>
              <a:rPr lang="en-US" dirty="0" err="1"/>
              <a:t>lpr</a:t>
            </a:r>
            <a:r>
              <a:rPr lang="en-US" dirty="0"/>
              <a:t> hit – 4.4%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EF65FD-06BF-46A6-8C21-E7F09D193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173322"/>
              </p:ext>
            </p:extLst>
          </p:nvPr>
        </p:nvGraphicFramePr>
        <p:xfrm>
          <a:off x="4098988" y="3234014"/>
          <a:ext cx="3990848" cy="221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656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D643-F8F4-420E-BFF6-0ED14C8D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License plate reader system</a:t>
            </a:r>
            <a:br>
              <a:rPr lang="en-US" dirty="0"/>
            </a:br>
            <a:r>
              <a:rPr lang="en-US" dirty="0"/>
              <a:t>by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3A80E-22FA-4348-9C44-8FE2A4018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667000"/>
            <a:ext cx="9905998" cy="1031543"/>
          </a:xfrm>
        </p:spPr>
        <p:txBody>
          <a:bodyPr/>
          <a:lstStyle/>
          <a:p>
            <a:r>
              <a:rPr lang="en-US" dirty="0"/>
              <a:t>17 of 751 White non-Hispanic people stopped were the result of an </a:t>
            </a:r>
            <a:r>
              <a:rPr lang="en-US" dirty="0" err="1"/>
              <a:t>lpr</a:t>
            </a:r>
            <a:r>
              <a:rPr lang="en-US" dirty="0"/>
              <a:t> hit – 2.3%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F4562D-33B1-49E2-A584-DADC28924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993098"/>
              </p:ext>
            </p:extLst>
          </p:nvPr>
        </p:nvGraphicFramePr>
        <p:xfrm>
          <a:off x="4375624" y="3698543"/>
          <a:ext cx="3440752" cy="243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176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FD69-8E9B-4523-A691-B02ECF81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License plate reader system</a:t>
            </a:r>
            <a:br>
              <a:rPr lang="en-US" dirty="0"/>
            </a:br>
            <a:r>
              <a:rPr lang="en-US" dirty="0"/>
              <a:t>by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2F307-AAE2-4FA3-8C6A-F6CE893E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7000"/>
            <a:ext cx="9905998" cy="1168022"/>
          </a:xfrm>
        </p:spPr>
        <p:txBody>
          <a:bodyPr/>
          <a:lstStyle/>
          <a:p>
            <a:r>
              <a:rPr lang="en-US" dirty="0"/>
              <a:t>22 of 162 Black people stopped were the result of an </a:t>
            </a:r>
            <a:r>
              <a:rPr lang="en-US" dirty="0" err="1"/>
              <a:t>lpr</a:t>
            </a:r>
            <a:r>
              <a:rPr lang="en-US" dirty="0"/>
              <a:t> hit – 13.6%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579C71-DF1F-4971-9ACB-A5A5C4B89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57081"/>
              </p:ext>
            </p:extLst>
          </p:nvPr>
        </p:nvGraphicFramePr>
        <p:xfrm>
          <a:off x="3469871" y="3926007"/>
          <a:ext cx="5249081" cy="215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838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E95C-749F-47CC-9721-A0A496B2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License plate reader system</a:t>
            </a:r>
            <a:br>
              <a:rPr lang="en-US" dirty="0"/>
            </a:br>
            <a:r>
              <a:rPr lang="en-US" dirty="0"/>
              <a:t>by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6D8D-880B-4270-8238-3C66E6089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1099783"/>
          </a:xfrm>
        </p:spPr>
        <p:txBody>
          <a:bodyPr/>
          <a:lstStyle/>
          <a:p>
            <a:r>
              <a:rPr lang="en-US" dirty="0"/>
              <a:t>17 of 316 Hispanic people stopped were the result of an </a:t>
            </a:r>
            <a:r>
              <a:rPr lang="en-US" dirty="0" err="1"/>
              <a:t>lpr</a:t>
            </a:r>
            <a:r>
              <a:rPr lang="en-US" dirty="0"/>
              <a:t> hit – 5.4%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C6749F-0BE4-4A95-B2BA-8453A2AB4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923454"/>
              </p:ext>
            </p:extLst>
          </p:nvPr>
        </p:nvGraphicFramePr>
        <p:xfrm>
          <a:off x="4401331" y="3766782"/>
          <a:ext cx="3386161" cy="225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82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06C4-F03F-4CBA-A5BC-732F1E3F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gENDER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7A7E1F6-FDA2-4F88-9AC9-988FA3325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654337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324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93DC-1065-40B0-BD02-472E02FB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594513"/>
          </a:xfrm>
        </p:spPr>
        <p:txBody>
          <a:bodyPr/>
          <a:lstStyle/>
          <a:p>
            <a:pPr algn="ctr"/>
            <a:r>
              <a:rPr lang="en-US" dirty="0"/>
              <a:t>Speed Related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6278B-682F-455D-BA61-55040B2B4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95098"/>
            <a:ext cx="9905998" cy="94965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654 out of 1292 traffic stops had </a:t>
            </a:r>
            <a:r>
              <a:rPr lang="en-US" dirty="0" err="1"/>
              <a:t>vtl</a:t>
            </a:r>
            <a:r>
              <a:rPr lang="en-US" dirty="0"/>
              <a:t> section 1180 listed as the reason for the stop</a:t>
            </a:r>
          </a:p>
          <a:p>
            <a:r>
              <a:rPr lang="en-US" dirty="0"/>
              <a:t>Speed related tickets can be issued as a result of an officers visual estimate, radar detectors, or vehicle pacing</a:t>
            </a:r>
          </a:p>
          <a:p>
            <a:r>
              <a:rPr lang="en-US" dirty="0"/>
              <a:t>The overwhelming majority of speed related tickets result from radar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7B96AF-B0C8-4601-A7B9-D7A087649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451037"/>
              </p:ext>
            </p:extLst>
          </p:nvPr>
        </p:nvGraphicFramePr>
        <p:xfrm>
          <a:off x="4235734" y="3244756"/>
          <a:ext cx="3720531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11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821C-4177-4F74-9905-8F40E445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 of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CC81E-4DCF-425B-8B9C-09EB8997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96151"/>
            <a:ext cx="9905998" cy="11202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334 of 1292 total traffic stops took place during the hours of darkness</a:t>
            </a:r>
          </a:p>
          <a:p>
            <a:r>
              <a:rPr lang="en-US" dirty="0"/>
              <a:t>Darkness hours based on estimate only</a:t>
            </a:r>
          </a:p>
          <a:p>
            <a:r>
              <a:rPr lang="en-US" dirty="0"/>
              <a:t>Will be attempting to implement a day/night column on the document for future analysis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11E37B1-6DEB-416B-A9B5-C2E92671B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55533"/>
              </p:ext>
            </p:extLst>
          </p:nvPr>
        </p:nvGraphicFramePr>
        <p:xfrm>
          <a:off x="3674588" y="3016155"/>
          <a:ext cx="4839648" cy="306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73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17E6-9F75-4BE9-8321-01284E2B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Ticket totals by year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EF8D91-318C-4A7D-948A-6D7C5029C8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634750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737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BDB9-9721-4E03-8C26-57A788AB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traffic stops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959EF4D-9824-4975-8BC5-7CE77C788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56230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339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ED72-E2DF-4FFF-83D2-29848D29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Traffic stops by race/Ethnicity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0120E9-F4ED-4C23-9A09-7DBE41B7E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791039"/>
              </p:ext>
            </p:extLst>
          </p:nvPr>
        </p:nvGraphicFramePr>
        <p:xfrm>
          <a:off x="1141411" y="2672834"/>
          <a:ext cx="9906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785F6B-9293-4C6E-BF0B-D9DA9189FB4C}"/>
              </a:ext>
            </a:extLst>
          </p:cNvPr>
          <p:cNvSpPr txBox="1"/>
          <p:nvPr/>
        </p:nvSpPr>
        <p:spPr>
          <a:xfrm>
            <a:off x="5597320" y="232993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Overall</a:t>
            </a:r>
          </a:p>
        </p:txBody>
      </p:sp>
    </p:spTree>
    <p:extLst>
      <p:ext uri="{BB962C8B-B14F-4D97-AF65-F5344CB8AC3E}">
        <p14:creationId xmlns:p14="http://schemas.microsoft.com/office/powerpoint/2010/main" val="247939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F12C-E6A5-454F-ADEB-D7865049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TICKETS / WARNINGS BY RACE/ETHNICITY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389C80-E216-4F0C-967A-DBA8F1133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315408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719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30F2-BA7F-4411-B815-D02DCD45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TICKETS / WARNINGS BY RACE/ETHNICITY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F73374-A4F3-4339-B987-FD6A888DC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760958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53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6D1B-6143-4E26-979E-D163FD86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TICKETS / WARNINGS BY RACE/ETHNICITY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0977B5-891A-4270-9334-217B0ECFD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424380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19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705F-B359-4B79-8A4D-D9671EEA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TICKETS/WARNINGS BY RACE/ETHNICITY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151C58-1ABB-4F1B-A2AE-412AE80E4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817402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91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ECD8-62B4-41B0-9F1D-87804781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LICENSE PLATE READER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36C3A-D661-4508-BF6A-4EA58112E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License plate readers are high-speed, computer-controlled camera systems that can be mounted on police patrol vehicles.</a:t>
            </a:r>
          </a:p>
          <a:p>
            <a:r>
              <a:rPr lang="en-US" dirty="0"/>
              <a:t>Automatically capture all license plate numbers that come into view, along with the location, date, and time.</a:t>
            </a:r>
          </a:p>
          <a:p>
            <a:r>
              <a:rPr lang="en-US" dirty="0"/>
              <a:t>The license plate number is then checked in the department of motor vehicles database to check the registration status.</a:t>
            </a:r>
          </a:p>
          <a:p>
            <a:r>
              <a:rPr lang="en-US" dirty="0"/>
              <a:t>A response is generated instantly, notifying the officer of any issues with the registration status, or if the vehicle or operator is wanted for other crimes.</a:t>
            </a:r>
          </a:p>
          <a:p>
            <a:r>
              <a:rPr lang="en-US" dirty="0"/>
              <a:t>Local police departments can also set alerts for specific license plate numbers that may be of interest to an investigation. </a:t>
            </a:r>
          </a:p>
        </p:txBody>
      </p:sp>
    </p:spTree>
    <p:extLst>
      <p:ext uri="{BB962C8B-B14F-4D97-AF65-F5344CB8AC3E}">
        <p14:creationId xmlns:p14="http://schemas.microsoft.com/office/powerpoint/2010/main" val="2454582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880</TotalTime>
  <Words>433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Mesh</vt:lpstr>
      <vt:lpstr>Croton Police traffic stop data</vt:lpstr>
      <vt:lpstr>Ticket totals by year</vt:lpstr>
      <vt:lpstr>Total traffic stops</vt:lpstr>
      <vt:lpstr>Traffic stops by race/Ethnicity</vt:lpstr>
      <vt:lpstr>TICKETS / WARNINGS BY RACE/ETHNICITY</vt:lpstr>
      <vt:lpstr>TICKETS / WARNINGS BY RACE/ETHNICITY</vt:lpstr>
      <vt:lpstr>TICKETS / WARNINGS BY RACE/ETHNICITY</vt:lpstr>
      <vt:lpstr>TICKETS/WARNINGS BY RACE/ETHNICITY</vt:lpstr>
      <vt:lpstr>LICENSE PLATE READER SYSTEM</vt:lpstr>
      <vt:lpstr>LICENSE PLATE READER SYSTEM</vt:lpstr>
      <vt:lpstr>License plate READER SYSTEM</vt:lpstr>
      <vt:lpstr>License plate reader system by race</vt:lpstr>
      <vt:lpstr>License plate reader system by race</vt:lpstr>
      <vt:lpstr>License plate reader system by race</vt:lpstr>
      <vt:lpstr>gENDER</vt:lpstr>
      <vt:lpstr>Speed Related</vt:lpstr>
      <vt:lpstr>Time of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Croton Police traffic stop data</dc:title>
  <dc:creator>Mark Fielding</dc:creator>
  <cp:lastModifiedBy>Mark Fielding</cp:lastModifiedBy>
  <cp:revision>41</cp:revision>
  <dcterms:created xsi:type="dcterms:W3CDTF">2022-03-03T14:18:55Z</dcterms:created>
  <dcterms:modified xsi:type="dcterms:W3CDTF">2022-03-15T22:43:36Z</dcterms:modified>
</cp:coreProperties>
</file>